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8" r:id="rId6"/>
    <p:sldId id="280" r:id="rId7"/>
    <p:sldId id="265" r:id="rId8"/>
    <p:sldId id="277" r:id="rId9"/>
    <p:sldId id="271" r:id="rId10"/>
    <p:sldId id="279" r:id="rId11"/>
    <p:sldId id="269" r:id="rId12"/>
    <p:sldId id="285" r:id="rId13"/>
    <p:sldId id="289" r:id="rId14"/>
    <p:sldId id="283" r:id="rId15"/>
    <p:sldId id="282" r:id="rId16"/>
    <p:sldId id="286" r:id="rId17"/>
    <p:sldId id="284" r:id="rId18"/>
    <p:sldId id="281" r:id="rId19"/>
    <p:sldId id="293" r:id="rId20"/>
    <p:sldId id="292" r:id="rId21"/>
    <p:sldId id="294" r:id="rId22"/>
    <p:sldId id="290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8" autoAdjust="0"/>
    <p:restoredTop sz="93721"/>
  </p:normalViewPr>
  <p:slideViewPr>
    <p:cSldViewPr>
      <p:cViewPr varScale="1">
        <p:scale>
          <a:sx n="77" d="100"/>
          <a:sy n="77" d="100"/>
        </p:scale>
        <p:origin x="917" y="29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image" Target="../media/image10.jpeg"/><Relationship Id="rId6" Type="http://schemas.openxmlformats.org/officeDocument/2006/relationships/hyperlink" Target="https://99bitcoins.com/bitcoin-scams/" TargetMode="External"/><Relationship Id="rId5" Type="http://schemas.openxmlformats.org/officeDocument/2006/relationships/image" Target="../media/image13.jpg"/><Relationship Id="rId4" Type="http://schemas.openxmlformats.org/officeDocument/2006/relationships/hyperlink" Target="https://geobrava.wordpress.com/2017/01/12/why-blockchain-applications-will-be-pervasive-in-2017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image" Target="../media/image10.jpeg"/><Relationship Id="rId6" Type="http://schemas.openxmlformats.org/officeDocument/2006/relationships/hyperlink" Target="https://99bitcoins.com/bitcoin-scams/" TargetMode="External"/><Relationship Id="rId5" Type="http://schemas.openxmlformats.org/officeDocument/2006/relationships/image" Target="../media/image13.jpg"/><Relationship Id="rId4" Type="http://schemas.openxmlformats.org/officeDocument/2006/relationships/hyperlink" Target="https://geobrava.wordpress.com/2017/01/12/why-blockchain-applications-will-be-pervasive-in-2017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BD873-F2A4-470D-A176-ED1874E10DF6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28F6A9-1879-46DB-9926-5AC322BF18B1}">
      <dgm:prSet phldrT="[Text]" custT="1"/>
      <dgm:spPr/>
      <dgm:t>
        <a:bodyPr/>
        <a:lstStyle/>
        <a:p>
          <a:r>
            <a:rPr lang="en-US" sz="2400" dirty="0"/>
            <a:t>Blockchain</a:t>
          </a:r>
        </a:p>
        <a:p>
          <a:r>
            <a:rPr lang="en-US" sz="2400" dirty="0"/>
            <a:t>Ledger</a:t>
          </a:r>
        </a:p>
      </dgm:t>
    </dgm:pt>
    <dgm:pt modelId="{450B71BA-7D88-4CA4-A77E-25AFEB41A4BC}" type="parTrans" cxnId="{3200B2A0-E943-46DC-90A0-CCC7A7445A0B}">
      <dgm:prSet/>
      <dgm:spPr/>
      <dgm:t>
        <a:bodyPr/>
        <a:lstStyle/>
        <a:p>
          <a:endParaRPr lang="en-US"/>
        </a:p>
      </dgm:t>
    </dgm:pt>
    <dgm:pt modelId="{5951B097-B25E-4EE0-9F35-0136FE32075E}" type="sibTrans" cxnId="{3200B2A0-E943-46DC-90A0-CCC7A7445A0B}">
      <dgm:prSet/>
      <dgm:spPr/>
      <dgm:t>
        <a:bodyPr/>
        <a:lstStyle/>
        <a:p>
          <a:endParaRPr lang="en-US"/>
        </a:p>
      </dgm:t>
    </dgm:pt>
    <dgm:pt modelId="{0A5990F8-1AED-4845-9947-40B08E734487}">
      <dgm:prSet phldrT="[Text]" custT="1"/>
      <dgm:spPr/>
      <dgm:t>
        <a:bodyPr/>
        <a:lstStyle/>
        <a:p>
          <a:r>
            <a:rPr lang="en-US" sz="1600" dirty="0"/>
            <a:t>Request Transaction includes private and public key</a:t>
          </a:r>
        </a:p>
      </dgm:t>
    </dgm:pt>
    <dgm:pt modelId="{C59C9105-2736-4512-9254-295E1EAC8481}" type="parTrans" cxnId="{1F9CECFB-7AA6-4787-A468-F027D644A0A7}">
      <dgm:prSet/>
      <dgm:spPr/>
      <dgm:t>
        <a:bodyPr/>
        <a:lstStyle/>
        <a:p>
          <a:endParaRPr lang="en-US"/>
        </a:p>
      </dgm:t>
    </dgm:pt>
    <dgm:pt modelId="{B27F60F3-BDB3-4903-95EB-F662E5F6BDC0}" type="sibTrans" cxnId="{1F9CECFB-7AA6-4787-A468-F027D644A0A7}">
      <dgm:prSet/>
      <dgm:spPr/>
      <dgm:t>
        <a:bodyPr/>
        <a:lstStyle/>
        <a:p>
          <a:endParaRPr lang="en-US"/>
        </a:p>
      </dgm:t>
    </dgm:pt>
    <dgm:pt modelId="{A5644B7F-50DB-4627-A474-4E3A64F99DB0}">
      <dgm:prSet phldrT="[Text]" custT="1"/>
      <dgm:spPr/>
      <dgm:t>
        <a:bodyPr/>
        <a:lstStyle/>
        <a:p>
          <a:r>
            <a:rPr lang="en-US" sz="1600" dirty="0"/>
            <a:t>Miners are powerful computers that compete to get verified blocks added to the chain</a:t>
          </a:r>
        </a:p>
      </dgm:t>
    </dgm:pt>
    <dgm:pt modelId="{70E2F2B6-7633-41DB-A97E-6DCBC53F61FC}" type="parTrans" cxnId="{C095AE9B-85C4-4855-A046-B5F288AC11AB}">
      <dgm:prSet/>
      <dgm:spPr/>
      <dgm:t>
        <a:bodyPr/>
        <a:lstStyle/>
        <a:p>
          <a:endParaRPr lang="en-US"/>
        </a:p>
      </dgm:t>
    </dgm:pt>
    <dgm:pt modelId="{9F34FD10-4965-4248-91DD-CF339FB8EDC6}" type="sibTrans" cxnId="{C095AE9B-85C4-4855-A046-B5F288AC11AB}">
      <dgm:prSet/>
      <dgm:spPr/>
      <dgm:t>
        <a:bodyPr/>
        <a:lstStyle/>
        <a:p>
          <a:endParaRPr lang="en-US"/>
        </a:p>
      </dgm:t>
    </dgm:pt>
    <dgm:pt modelId="{038D8FE8-F55E-45A1-B314-37EDF16E8BCF}">
      <dgm:prSet phldrT="[Text]" custT="1"/>
      <dgm:spPr/>
      <dgm:t>
        <a:bodyPr/>
        <a:lstStyle/>
        <a:p>
          <a:r>
            <a:rPr lang="en-US" sz="1600" dirty="0"/>
            <a:t>Once verified, the block is added to the chain and  ledger is updated</a:t>
          </a:r>
        </a:p>
      </dgm:t>
    </dgm:pt>
    <dgm:pt modelId="{ADE274D9-8A4B-4326-9FF1-2A67AB4F751D}" type="parTrans" cxnId="{972EB131-1125-41EB-AAD7-90596871F4E7}">
      <dgm:prSet/>
      <dgm:spPr/>
      <dgm:t>
        <a:bodyPr/>
        <a:lstStyle/>
        <a:p>
          <a:endParaRPr lang="en-US"/>
        </a:p>
      </dgm:t>
    </dgm:pt>
    <dgm:pt modelId="{926946C8-8B92-4770-86AD-EAAB0AA7E9AA}" type="sibTrans" cxnId="{972EB131-1125-41EB-AAD7-90596871F4E7}">
      <dgm:prSet/>
      <dgm:spPr/>
      <dgm:t>
        <a:bodyPr/>
        <a:lstStyle/>
        <a:p>
          <a:endParaRPr lang="en-US"/>
        </a:p>
      </dgm:t>
    </dgm:pt>
    <dgm:pt modelId="{68B4E60B-AE8B-4E89-A3C1-6162F3E5D32F}">
      <dgm:prSet phldrT="[Text]" custT="1"/>
      <dgm:spPr/>
      <dgm:t>
        <a:bodyPr/>
        <a:lstStyle/>
        <a:p>
          <a:r>
            <a:rPr lang="en-US" sz="1600" dirty="0"/>
            <a:t>Buyer – Seller transaction is complete. Wallets updated</a:t>
          </a:r>
        </a:p>
      </dgm:t>
    </dgm:pt>
    <dgm:pt modelId="{64C5E990-FCC1-40E0-81F8-D0004AF6F09D}" type="parTrans" cxnId="{D8019D6D-608A-47CB-A9FD-3FB24D5660E9}">
      <dgm:prSet/>
      <dgm:spPr/>
      <dgm:t>
        <a:bodyPr/>
        <a:lstStyle/>
        <a:p>
          <a:endParaRPr lang="en-US"/>
        </a:p>
      </dgm:t>
    </dgm:pt>
    <dgm:pt modelId="{BE80B524-94BF-4785-9C9E-9088C7034FF1}" type="sibTrans" cxnId="{D8019D6D-608A-47CB-A9FD-3FB24D5660E9}">
      <dgm:prSet/>
      <dgm:spPr/>
      <dgm:t>
        <a:bodyPr/>
        <a:lstStyle/>
        <a:p>
          <a:endParaRPr lang="en-US"/>
        </a:p>
      </dgm:t>
    </dgm:pt>
    <dgm:pt modelId="{618F290B-0758-4228-8A3A-76923A3A1BC1}" type="pres">
      <dgm:prSet presAssocID="{695BD873-F2A4-470D-A176-ED1874E10DF6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24D7BE22-5486-44C1-9C0F-ABCEE464BF10}" type="pres">
      <dgm:prSet presAssocID="{5728F6A9-1879-46DB-9926-5AC322BF18B1}" presName="Parent" presStyleLbl="node1" presStyleIdx="0" presStyleCnt="2" custScaleX="112973" custScaleY="98265" custLinFactNeighborX="49891" custLinFactNeighborY="-3585">
        <dgm:presLayoutVars>
          <dgm:chMax val="4"/>
          <dgm:chPref val="3"/>
        </dgm:presLayoutVars>
      </dgm:prSet>
      <dgm:spPr/>
    </dgm:pt>
    <dgm:pt modelId="{35A1F74B-3020-48B9-A2ED-58E2C0722473}" type="pres">
      <dgm:prSet presAssocID="{0A5990F8-1AED-4845-9947-40B08E734487}" presName="Accent" presStyleLbl="node1" presStyleIdx="1" presStyleCnt="2" custLinFactNeighborX="28135" custLinFactNeighborY="666"/>
      <dgm:spPr/>
    </dgm:pt>
    <dgm:pt modelId="{38E1D6B4-BB0F-4FC8-88BB-4A1FACDBE699}" type="pres">
      <dgm:prSet presAssocID="{0A5990F8-1AED-4845-9947-40B08E734487}" presName="Image1" presStyleLbl="fgImgPlace1" presStyleIdx="0" presStyleCnt="4" custLinFactNeighborX="8913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B0AB7066-64A6-4B8E-B111-6AC4B191C2A2}" type="pres">
      <dgm:prSet presAssocID="{0A5990F8-1AED-4845-9947-40B08E734487}" presName="Child1" presStyleLbl="revTx" presStyleIdx="0" presStyleCnt="4" custLinFactX="8041" custLinFactNeighborX="100000" custLinFactNeighborY="-7526">
        <dgm:presLayoutVars>
          <dgm:chMax val="0"/>
          <dgm:chPref val="0"/>
          <dgm:bulletEnabled val="1"/>
        </dgm:presLayoutVars>
      </dgm:prSet>
      <dgm:spPr/>
    </dgm:pt>
    <dgm:pt modelId="{AB4FB71C-B9DF-4F2B-B9F2-F5D415DEF6D4}" type="pres">
      <dgm:prSet presAssocID="{A5644B7F-50DB-4627-A474-4E3A64F99DB0}" presName="Image2" presStyleCnt="0"/>
      <dgm:spPr/>
    </dgm:pt>
    <dgm:pt modelId="{F90BFA82-7EC8-4532-A024-23711224711E}" type="pres">
      <dgm:prSet presAssocID="{A5644B7F-50DB-4627-A474-4E3A64F99DB0}" presName="Image" presStyleLbl="fgImgPlace1" presStyleIdx="1" presStyleCnt="4" custLinFactNeighborX="87332" custLinFactNeighborY="897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53AA79D8-EDEB-492E-AE31-6CC9C9B35E81}" type="pres">
      <dgm:prSet presAssocID="{A5644B7F-50DB-4627-A474-4E3A64F99DB0}" presName="Child2" presStyleLbl="revTx" presStyleIdx="1" presStyleCnt="4" custScaleY="103194" custLinFactNeighborX="74769" custLinFactNeighborY="9058">
        <dgm:presLayoutVars>
          <dgm:chMax val="0"/>
          <dgm:chPref val="0"/>
          <dgm:bulletEnabled val="1"/>
        </dgm:presLayoutVars>
      </dgm:prSet>
      <dgm:spPr/>
    </dgm:pt>
    <dgm:pt modelId="{26897079-B7C8-4D68-8E2C-C8E96FFEF4F8}" type="pres">
      <dgm:prSet presAssocID="{038D8FE8-F55E-45A1-B314-37EDF16E8BCF}" presName="Image3" presStyleCnt="0"/>
      <dgm:spPr/>
    </dgm:pt>
    <dgm:pt modelId="{3DD014DC-7B1E-469D-B8AC-04E80547330A}" type="pres">
      <dgm:prSet presAssocID="{038D8FE8-F55E-45A1-B314-37EDF16E8BCF}" presName="Image" presStyleLbl="fgImgPlace1" presStyleIdx="2" presStyleCnt="4" custLinFactX="5730" custLinFactNeighborX="100000" custLinFactNeighborY="-801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6000" r="-36000"/>
          </a:stretch>
        </a:blipFill>
      </dgm:spPr>
    </dgm:pt>
    <dgm:pt modelId="{9BDFE824-50F1-4FA8-83D7-006316214A0E}" type="pres">
      <dgm:prSet presAssocID="{038D8FE8-F55E-45A1-B314-37EDF16E8BCF}" presName="Child3" presStyleLbl="revTx" presStyleIdx="2" presStyleCnt="4" custLinFactNeighborX="74769" custLinFactNeighborY="8846">
        <dgm:presLayoutVars>
          <dgm:chMax val="0"/>
          <dgm:chPref val="0"/>
          <dgm:bulletEnabled val="1"/>
        </dgm:presLayoutVars>
      </dgm:prSet>
      <dgm:spPr/>
    </dgm:pt>
    <dgm:pt modelId="{6324CC5E-2C03-435F-848E-C4C63A295B86}" type="pres">
      <dgm:prSet presAssocID="{68B4E60B-AE8B-4E89-A3C1-6162F3E5D32F}" presName="Image4" presStyleCnt="0"/>
      <dgm:spPr/>
    </dgm:pt>
    <dgm:pt modelId="{A7BD5E98-B246-4A0E-A0F1-137B3358C5A7}" type="pres">
      <dgm:prSet presAssocID="{68B4E60B-AE8B-4E89-A3C1-6162F3E5D32F}" presName="Image" presStyleLbl="fgImgPlace1" presStyleIdx="3" presStyleCnt="4" custLinFactNeighborX="72659" custLinFactNeighborY="-8111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</dgm:spPr>
    </dgm:pt>
    <dgm:pt modelId="{B40FCB38-C2E5-40BF-A882-230D52CAF113}" type="pres">
      <dgm:prSet presAssocID="{68B4E60B-AE8B-4E89-A3C1-6162F3E5D32F}" presName="Child4" presStyleLbl="revTx" presStyleIdx="3" presStyleCnt="4" custLinFactNeighborX="71426" custLinFactNeighborY="9204">
        <dgm:presLayoutVars>
          <dgm:chMax val="0"/>
          <dgm:chPref val="0"/>
          <dgm:bulletEnabled val="1"/>
        </dgm:presLayoutVars>
      </dgm:prSet>
      <dgm:spPr/>
    </dgm:pt>
  </dgm:ptLst>
  <dgm:cxnLst>
    <dgm:cxn modelId="{4C79DD0E-8D14-5B4A-923A-6229AFDB7170}" type="presOf" srcId="{695BD873-F2A4-470D-A176-ED1874E10DF6}" destId="{618F290B-0758-4228-8A3A-76923A3A1BC1}" srcOrd="0" destOrd="0" presId="urn:microsoft.com/office/officeart/2011/layout/RadialPictureList"/>
    <dgm:cxn modelId="{972EB131-1125-41EB-AAD7-90596871F4E7}" srcId="{5728F6A9-1879-46DB-9926-5AC322BF18B1}" destId="{038D8FE8-F55E-45A1-B314-37EDF16E8BCF}" srcOrd="2" destOrd="0" parTransId="{ADE274D9-8A4B-4326-9FF1-2A67AB4F751D}" sibTransId="{926946C8-8B92-4770-86AD-EAAB0AA7E9AA}"/>
    <dgm:cxn modelId="{D8019D6D-608A-47CB-A9FD-3FB24D5660E9}" srcId="{5728F6A9-1879-46DB-9926-5AC322BF18B1}" destId="{68B4E60B-AE8B-4E89-A3C1-6162F3E5D32F}" srcOrd="3" destOrd="0" parTransId="{64C5E990-FCC1-40E0-81F8-D0004AF6F09D}" sibTransId="{BE80B524-94BF-4785-9C9E-9088C7034FF1}"/>
    <dgm:cxn modelId="{9FA69059-5CDF-EE4D-BE92-74173D675E32}" type="presOf" srcId="{5728F6A9-1879-46DB-9926-5AC322BF18B1}" destId="{24D7BE22-5486-44C1-9C0F-ABCEE464BF10}" srcOrd="0" destOrd="0" presId="urn:microsoft.com/office/officeart/2011/layout/RadialPictureList"/>
    <dgm:cxn modelId="{3922928C-CAB7-6445-95EB-4E90773AC11F}" type="presOf" srcId="{A5644B7F-50DB-4627-A474-4E3A64F99DB0}" destId="{53AA79D8-EDEB-492E-AE31-6CC9C9B35E81}" srcOrd="0" destOrd="0" presId="urn:microsoft.com/office/officeart/2011/layout/RadialPictureList"/>
    <dgm:cxn modelId="{C095AE9B-85C4-4855-A046-B5F288AC11AB}" srcId="{5728F6A9-1879-46DB-9926-5AC322BF18B1}" destId="{A5644B7F-50DB-4627-A474-4E3A64F99DB0}" srcOrd="1" destOrd="0" parTransId="{70E2F2B6-7633-41DB-A97E-6DCBC53F61FC}" sibTransId="{9F34FD10-4965-4248-91DD-CF339FB8EDC6}"/>
    <dgm:cxn modelId="{3200B2A0-E943-46DC-90A0-CCC7A7445A0B}" srcId="{695BD873-F2A4-470D-A176-ED1874E10DF6}" destId="{5728F6A9-1879-46DB-9926-5AC322BF18B1}" srcOrd="0" destOrd="0" parTransId="{450B71BA-7D88-4CA4-A77E-25AFEB41A4BC}" sibTransId="{5951B097-B25E-4EE0-9F35-0136FE32075E}"/>
    <dgm:cxn modelId="{40AE30A7-7C46-1943-9A15-D410A272EA68}" type="presOf" srcId="{038D8FE8-F55E-45A1-B314-37EDF16E8BCF}" destId="{9BDFE824-50F1-4FA8-83D7-006316214A0E}" srcOrd="0" destOrd="0" presId="urn:microsoft.com/office/officeart/2011/layout/RadialPictureList"/>
    <dgm:cxn modelId="{3A13ACBB-8145-134A-AF4C-5415E8396A3C}" type="presOf" srcId="{68B4E60B-AE8B-4E89-A3C1-6162F3E5D32F}" destId="{B40FCB38-C2E5-40BF-A882-230D52CAF113}" srcOrd="0" destOrd="0" presId="urn:microsoft.com/office/officeart/2011/layout/RadialPictureList"/>
    <dgm:cxn modelId="{3BB3BACE-6E98-4D42-AB41-7995D73DB58C}" type="presOf" srcId="{0A5990F8-1AED-4845-9947-40B08E734487}" destId="{B0AB7066-64A6-4B8E-B111-6AC4B191C2A2}" srcOrd="0" destOrd="0" presId="urn:microsoft.com/office/officeart/2011/layout/RadialPictureList"/>
    <dgm:cxn modelId="{1F9CECFB-7AA6-4787-A468-F027D644A0A7}" srcId="{5728F6A9-1879-46DB-9926-5AC322BF18B1}" destId="{0A5990F8-1AED-4845-9947-40B08E734487}" srcOrd="0" destOrd="0" parTransId="{C59C9105-2736-4512-9254-295E1EAC8481}" sibTransId="{B27F60F3-BDB3-4903-95EB-F662E5F6BDC0}"/>
    <dgm:cxn modelId="{440FB81A-E9C6-DD48-8995-5F05057B6DB1}" type="presParOf" srcId="{618F290B-0758-4228-8A3A-76923A3A1BC1}" destId="{24D7BE22-5486-44C1-9C0F-ABCEE464BF10}" srcOrd="0" destOrd="0" presId="urn:microsoft.com/office/officeart/2011/layout/RadialPictureList"/>
    <dgm:cxn modelId="{610EAC75-8717-324D-AC0D-DF5CB16D8B73}" type="presParOf" srcId="{618F290B-0758-4228-8A3A-76923A3A1BC1}" destId="{35A1F74B-3020-48B9-A2ED-58E2C0722473}" srcOrd="1" destOrd="0" presId="urn:microsoft.com/office/officeart/2011/layout/RadialPictureList"/>
    <dgm:cxn modelId="{36AD17E8-B97C-9C4E-9FF1-F35DF4511C7D}" type="presParOf" srcId="{618F290B-0758-4228-8A3A-76923A3A1BC1}" destId="{38E1D6B4-BB0F-4FC8-88BB-4A1FACDBE699}" srcOrd="2" destOrd="0" presId="urn:microsoft.com/office/officeart/2011/layout/RadialPictureList"/>
    <dgm:cxn modelId="{5C5A34C1-24DC-DF40-AE8C-0BDF19914945}" type="presParOf" srcId="{618F290B-0758-4228-8A3A-76923A3A1BC1}" destId="{B0AB7066-64A6-4B8E-B111-6AC4B191C2A2}" srcOrd="3" destOrd="0" presId="urn:microsoft.com/office/officeart/2011/layout/RadialPictureList"/>
    <dgm:cxn modelId="{D2AB4BD7-4EE4-5D4B-9688-5975DD065745}" type="presParOf" srcId="{618F290B-0758-4228-8A3A-76923A3A1BC1}" destId="{AB4FB71C-B9DF-4F2B-B9F2-F5D415DEF6D4}" srcOrd="4" destOrd="0" presId="urn:microsoft.com/office/officeart/2011/layout/RadialPictureList"/>
    <dgm:cxn modelId="{AD1E0383-8CBC-E343-85EC-5CC5748AA2D5}" type="presParOf" srcId="{AB4FB71C-B9DF-4F2B-B9F2-F5D415DEF6D4}" destId="{F90BFA82-7EC8-4532-A024-23711224711E}" srcOrd="0" destOrd="0" presId="urn:microsoft.com/office/officeart/2011/layout/RadialPictureList"/>
    <dgm:cxn modelId="{4DB8B728-3F7B-2442-B428-1285E3B63A80}" type="presParOf" srcId="{618F290B-0758-4228-8A3A-76923A3A1BC1}" destId="{53AA79D8-EDEB-492E-AE31-6CC9C9B35E81}" srcOrd="5" destOrd="0" presId="urn:microsoft.com/office/officeart/2011/layout/RadialPictureList"/>
    <dgm:cxn modelId="{1E82B1C2-DEE8-4240-A2EE-5BBA8267EE07}" type="presParOf" srcId="{618F290B-0758-4228-8A3A-76923A3A1BC1}" destId="{26897079-B7C8-4D68-8E2C-C8E96FFEF4F8}" srcOrd="6" destOrd="0" presId="urn:microsoft.com/office/officeart/2011/layout/RadialPictureList"/>
    <dgm:cxn modelId="{126AD441-00AB-EC4F-9B38-243B12B3710E}" type="presParOf" srcId="{26897079-B7C8-4D68-8E2C-C8E96FFEF4F8}" destId="{3DD014DC-7B1E-469D-B8AC-04E80547330A}" srcOrd="0" destOrd="0" presId="urn:microsoft.com/office/officeart/2011/layout/RadialPictureList"/>
    <dgm:cxn modelId="{3EA8D092-9FF1-F049-A2DE-45E9880CDFDE}" type="presParOf" srcId="{618F290B-0758-4228-8A3A-76923A3A1BC1}" destId="{9BDFE824-50F1-4FA8-83D7-006316214A0E}" srcOrd="7" destOrd="0" presId="urn:microsoft.com/office/officeart/2011/layout/RadialPictureList"/>
    <dgm:cxn modelId="{CB57BA02-4C85-C345-A4A4-73093F0C5202}" type="presParOf" srcId="{618F290B-0758-4228-8A3A-76923A3A1BC1}" destId="{6324CC5E-2C03-435F-848E-C4C63A295B86}" srcOrd="8" destOrd="0" presId="urn:microsoft.com/office/officeart/2011/layout/RadialPictureList"/>
    <dgm:cxn modelId="{9E44CAF9-52E5-DF42-935A-D8EED0063904}" type="presParOf" srcId="{6324CC5E-2C03-435F-848E-C4C63A295B86}" destId="{A7BD5E98-B246-4A0E-A0F1-137B3358C5A7}" srcOrd="0" destOrd="0" presId="urn:microsoft.com/office/officeart/2011/layout/RadialPictureList"/>
    <dgm:cxn modelId="{07CADBAD-79D5-9645-BEB4-E86DB772DDCE}" type="presParOf" srcId="{618F290B-0758-4228-8A3A-76923A3A1BC1}" destId="{B40FCB38-C2E5-40BF-A882-230D52CAF113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7BE22-5486-44C1-9C0F-ABCEE464BF10}">
      <dsp:nvSpPr>
        <dsp:cNvPr id="0" name=""/>
        <dsp:cNvSpPr/>
      </dsp:nvSpPr>
      <dsp:spPr>
        <a:xfrm>
          <a:off x="3649115" y="1447799"/>
          <a:ext cx="2675490" cy="2326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Blockchain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Ledger</a:t>
          </a:r>
        </a:p>
      </dsp:txBody>
      <dsp:txXfrm>
        <a:off x="4040931" y="1788574"/>
        <a:ext cx="1891858" cy="1645408"/>
      </dsp:txXfrm>
    </dsp:sp>
    <dsp:sp modelId="{35A1F74B-3020-48B9-A2ED-58E2C0722473}">
      <dsp:nvSpPr>
        <dsp:cNvPr id="0" name=""/>
        <dsp:cNvSpPr/>
      </dsp:nvSpPr>
      <dsp:spPr>
        <a:xfrm>
          <a:off x="2743191" y="228446"/>
          <a:ext cx="4773364" cy="4975760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1D6B4-BB0F-4FC8-88BB-4A1FACDBE699}">
      <dsp:nvSpPr>
        <dsp:cNvPr id="0" name=""/>
        <dsp:cNvSpPr/>
      </dsp:nvSpPr>
      <dsp:spPr>
        <a:xfrm>
          <a:off x="5486395" y="0"/>
          <a:ext cx="1268956" cy="126869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AB7066-64A6-4B8E-B111-6AC4B191C2A2}">
      <dsp:nvSpPr>
        <dsp:cNvPr id="0" name=""/>
        <dsp:cNvSpPr/>
      </dsp:nvSpPr>
      <dsp:spPr>
        <a:xfrm>
          <a:off x="7556170" y="0"/>
          <a:ext cx="1698664" cy="1228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/>
            <a:t>Request Transaction includes private and public key</a:t>
          </a:r>
        </a:p>
      </dsp:txBody>
      <dsp:txXfrm>
        <a:off x="7556170" y="0"/>
        <a:ext cx="1698664" cy="1228115"/>
      </dsp:txXfrm>
    </dsp:sp>
    <dsp:sp modelId="{F90BFA82-7EC8-4532-A024-23711224711E}">
      <dsp:nvSpPr>
        <dsp:cNvPr id="0" name=""/>
        <dsp:cNvSpPr/>
      </dsp:nvSpPr>
      <dsp:spPr>
        <a:xfrm>
          <a:off x="6400806" y="1295402"/>
          <a:ext cx="1268956" cy="126869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AA79D8-EDEB-492E-AE31-6CC9C9B35E81}">
      <dsp:nvSpPr>
        <dsp:cNvPr id="0" name=""/>
        <dsp:cNvSpPr/>
      </dsp:nvSpPr>
      <dsp:spPr>
        <a:xfrm>
          <a:off x="7924804" y="1295399"/>
          <a:ext cx="1698664" cy="1267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/>
            <a:t>Miners are powerful computers that compete to get verified blocks added to the chain</a:t>
          </a:r>
        </a:p>
      </dsp:txBody>
      <dsp:txXfrm>
        <a:off x="7924804" y="1295399"/>
        <a:ext cx="1698664" cy="1267341"/>
      </dsp:txXfrm>
    </dsp:sp>
    <dsp:sp modelId="{3DD014DC-7B1E-469D-B8AC-04E80547330A}">
      <dsp:nvSpPr>
        <dsp:cNvPr id="0" name=""/>
        <dsp:cNvSpPr/>
      </dsp:nvSpPr>
      <dsp:spPr>
        <a:xfrm>
          <a:off x="6629401" y="2817117"/>
          <a:ext cx="1268956" cy="126869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36000" r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FE824-50F1-4FA8-83D7-006316214A0E}">
      <dsp:nvSpPr>
        <dsp:cNvPr id="0" name=""/>
        <dsp:cNvSpPr/>
      </dsp:nvSpPr>
      <dsp:spPr>
        <a:xfrm>
          <a:off x="7924804" y="3048000"/>
          <a:ext cx="1698664" cy="1228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/>
            <a:t>Once verified, the block is added to the chain and  ledger is updated</a:t>
          </a:r>
        </a:p>
      </dsp:txBody>
      <dsp:txXfrm>
        <a:off x="7924804" y="3048000"/>
        <a:ext cx="1698664" cy="1228115"/>
      </dsp:txXfrm>
    </dsp:sp>
    <dsp:sp modelId="{A7BD5E98-B246-4A0E-A0F1-137B3358C5A7}">
      <dsp:nvSpPr>
        <dsp:cNvPr id="0" name=""/>
        <dsp:cNvSpPr/>
      </dsp:nvSpPr>
      <dsp:spPr>
        <a:xfrm>
          <a:off x="5277322" y="4038604"/>
          <a:ext cx="1268956" cy="126869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FCB38-C2E5-40BF-A882-230D52CAF113}">
      <dsp:nvSpPr>
        <dsp:cNvPr id="0" name=""/>
        <dsp:cNvSpPr/>
      </dsp:nvSpPr>
      <dsp:spPr>
        <a:xfrm>
          <a:off x="6934204" y="4182084"/>
          <a:ext cx="1698664" cy="1228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600" kern="1200" dirty="0"/>
            <a:t>Buyer – Seller transaction is complete. Wallets updated</a:t>
          </a:r>
        </a:p>
      </dsp:txBody>
      <dsp:txXfrm>
        <a:off x="6934204" y="4182084"/>
        <a:ext cx="1698664" cy="1228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2/10/2018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2/10/2018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www.investopedia.com</a:t>
            </a:r>
            <a:r>
              <a:rPr lang="en-US" dirty="0"/>
              <a:t>/terms/c/</a:t>
            </a:r>
            <a:r>
              <a:rPr lang="en-US" dirty="0" err="1"/>
              <a:t>cryptocurrency.asp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9441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coinmarketcap.com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56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struggles</a:t>
            </a:r>
          </a:p>
          <a:p>
            <a:pPr lvl="1"/>
            <a:r>
              <a:rPr lang="en-US" dirty="0"/>
              <a:t>Being blocked from twitter </a:t>
            </a:r>
          </a:p>
          <a:p>
            <a:pPr lvl="1"/>
            <a:r>
              <a:rPr lang="en-US" dirty="0"/>
              <a:t>Not copying the same date</a:t>
            </a:r>
          </a:p>
          <a:p>
            <a:pPr lvl="1"/>
            <a:r>
              <a:rPr lang="en-US" dirty="0"/>
              <a:t>API sources cost money</a:t>
            </a:r>
          </a:p>
          <a:p>
            <a:pPr lvl="1"/>
            <a:r>
              <a:rPr lang="en-US" dirty="0"/>
              <a:t>Unable to gain follower history of social media accounts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050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320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7965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3718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narrowed our scope to fit our time frame and the access we had to resources.</a:t>
            </a:r>
          </a:p>
          <a:p>
            <a:r>
              <a:rPr lang="en-US" dirty="0"/>
              <a:t>If we had more time</a:t>
            </a:r>
          </a:p>
          <a:p>
            <a:pPr lvl="1"/>
            <a:r>
              <a:rPr lang="en-US" dirty="0"/>
              <a:t>Analyze certain dates (FB cryptocurrency ads, China CC ban)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9680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369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The Effect of Media on Cryptocurrency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2/10/2018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4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12" Type="http://schemas.openxmlformats.org/officeDocument/2006/relationships/image" Target="../media/image2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11" Type="http://schemas.openxmlformats.org/officeDocument/2006/relationships/image" Target="../media/image22.tiff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Media on the Cryptocurrency Market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Presenters: Thu Nguyen, Amanda Graves, Carol George, &amp; Jennifer Pham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4759"/>
            <a:ext cx="9634689" cy="5253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83128"/>
            <a:ext cx="3760520" cy="2895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9204" y="368425"/>
            <a:ext cx="641979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Analyses</a:t>
            </a:r>
          </a:p>
        </p:txBody>
      </p:sp>
    </p:spTree>
    <p:extLst>
      <p:ext uri="{BB962C8B-B14F-4D97-AF65-F5344CB8AC3E}">
        <p14:creationId xmlns:p14="http://schemas.microsoft.com/office/powerpoint/2010/main" val="127306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6" y="304800"/>
            <a:ext cx="10233430" cy="53528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5657671"/>
            <a:ext cx="1068699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Coin values 01/17-01/18</a:t>
            </a:r>
          </a:p>
        </p:txBody>
      </p:sp>
    </p:spTree>
    <p:extLst>
      <p:ext uri="{BB962C8B-B14F-4D97-AF65-F5344CB8AC3E}">
        <p14:creationId xmlns:p14="http://schemas.microsoft.com/office/powerpoint/2010/main" val="42635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0"/>
          <a:stretch/>
        </p:blipFill>
        <p:spPr>
          <a:xfrm>
            <a:off x="1219200" y="-76200"/>
            <a:ext cx="9601200" cy="49807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67000" y="4702076"/>
            <a:ext cx="7334196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Heat </a:t>
            </a:r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</a:t>
            </a:r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orrelation </a:t>
            </a:r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</a:t>
            </a:r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ap for coins</a:t>
            </a:r>
          </a:p>
        </p:txBody>
      </p:sp>
    </p:spTree>
    <p:extLst>
      <p:ext uri="{BB962C8B-B14F-4D97-AF65-F5344CB8AC3E}">
        <p14:creationId xmlns:p14="http://schemas.microsoft.com/office/powerpoint/2010/main" val="1169569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52400"/>
            <a:ext cx="7651533" cy="68649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685800"/>
            <a:ext cx="388620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Coins vs. the total market cap</a:t>
            </a:r>
            <a:endParaRPr 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668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228600"/>
            <a:ext cx="8467725" cy="29642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338278"/>
            <a:ext cx="8467724" cy="33295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21419" y="3962400"/>
            <a:ext cx="3659332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Market Cap vs. top ten coins</a:t>
            </a:r>
            <a:endParaRPr lang="en-US" sz="4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11043" y="48491"/>
            <a:ext cx="3830782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Subreddit</a:t>
            </a:r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subscribers vs. top ten coins</a:t>
            </a:r>
            <a:endParaRPr lang="en-US" sz="4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8814518" y="2320947"/>
            <a:ext cx="1133476" cy="484067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8814519" y="5475539"/>
            <a:ext cx="862881" cy="620461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39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0"/>
            <a:ext cx="6324600" cy="36576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3609109"/>
            <a:ext cx="6324600" cy="3248891"/>
          </a:xfrm>
        </p:spPr>
      </p:pic>
      <p:sp>
        <p:nvSpPr>
          <p:cNvPr id="12" name="TextBox 11"/>
          <p:cNvSpPr txBox="1"/>
          <p:nvPr/>
        </p:nvSpPr>
        <p:spPr>
          <a:xfrm>
            <a:off x="6407727" y="239360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Saturday, February 3, 2018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7259" y="5233554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Tuesday, February 6, 2018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366164" y="1025247"/>
            <a:ext cx="1600200" cy="476429"/>
          </a:xfrm>
          <a:prstGeom prst="straightConnector1">
            <a:avLst/>
          </a:prstGeom>
          <a:ln w="920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666259" y="4530436"/>
            <a:ext cx="1828800" cy="703118"/>
          </a:xfrm>
          <a:prstGeom prst="straightConnector1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37259" y="4114800"/>
            <a:ext cx="628644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36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2672" y="1370237"/>
            <a:ext cx="591932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Word Cloud</a:t>
            </a:r>
            <a:endParaRPr lang="en-US" sz="7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198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"/>
            <a:ext cx="101346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1609" y="5895109"/>
            <a:ext cx="105537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Sentiment analysis of coins </a:t>
            </a:r>
            <a:endParaRPr lang="en-US" sz="48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5806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9600" y="0"/>
            <a:ext cx="11201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Overall Tweet </a:t>
            </a:r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polarity of coins on Twitter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848" y="1600200"/>
            <a:ext cx="8998152" cy="51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18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27"/>
            <a:ext cx="93726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0" y="2133600"/>
            <a:ext cx="327660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Regression model for price </a:t>
            </a:r>
          </a:p>
          <a:p>
            <a:pPr algn="ctr"/>
            <a:r>
              <a:rPr lang="en-US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change </a:t>
            </a:r>
            <a:endParaRPr lang="en-US" sz="4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261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98918"/>
            <a:ext cx="9753600" cy="4495800"/>
          </a:xfrm>
        </p:spPr>
        <p:txBody>
          <a:bodyPr>
            <a:normAutofit/>
          </a:bodyPr>
          <a:lstStyle/>
          <a:p>
            <a:r>
              <a:rPr lang="en-US" sz="2800" dirty="0"/>
              <a:t>Difficulties encountered</a:t>
            </a:r>
          </a:p>
          <a:p>
            <a:r>
              <a:rPr lang="en-US" sz="2800" dirty="0"/>
              <a:t>Possible ideas for future cryptocurrency data analyses</a:t>
            </a:r>
          </a:p>
          <a:p>
            <a:pPr lvl="1"/>
            <a:r>
              <a:rPr lang="en-US" sz="2400" dirty="0"/>
              <a:t>Track over a longer period of time</a:t>
            </a:r>
          </a:p>
          <a:p>
            <a:pPr lvl="1"/>
            <a:r>
              <a:rPr lang="en-US" sz="2400" dirty="0"/>
              <a:t>Use sources that require payment</a:t>
            </a:r>
          </a:p>
          <a:p>
            <a:pPr lvl="1"/>
            <a:r>
              <a:rPr lang="en-US" sz="2400" dirty="0"/>
              <a:t>Pay more attention to certain dates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90600" y="304800"/>
            <a:ext cx="10439400" cy="86100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Discussion/Post Mortem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8" y="3737907"/>
            <a:ext cx="3860800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0" y="3713697"/>
            <a:ext cx="4500868" cy="2919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1364" y="2265897"/>
            <a:ext cx="3556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855" y="1600200"/>
            <a:ext cx="6844145" cy="41148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May 22</a:t>
            </a:r>
            <a:r>
              <a:rPr lang="en-US" baseline="30000" dirty="0"/>
              <a:t>nd</a:t>
            </a:r>
            <a:r>
              <a:rPr lang="en-US" dirty="0"/>
              <a:t>, 2010, a Florida programmer and member of </a:t>
            </a:r>
            <a:r>
              <a:rPr lang="en-US" dirty="0" err="1"/>
              <a:t>BitcoinTalk</a:t>
            </a:r>
            <a:r>
              <a:rPr lang="en-US" dirty="0"/>
              <a:t> forum offered to pay 10,000 Bitcoins for anyone who would deliver him pizza.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individual in the U.K. took him up on the offer, ordered two pizzas from Papa John’s for $25, delivered it and received 10,000 bitcoins in exchange.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transaction posted on </a:t>
            </a:r>
            <a:r>
              <a:rPr lang="en-US" dirty="0" err="1"/>
              <a:t>BitcoinTalk</a:t>
            </a:r>
            <a:r>
              <a:rPr lang="en-US" dirty="0"/>
              <a:t> is famously referred to as the first ”real” bitcoin sale and has demonstrated how effective social media can be as a marketing platform.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309" y="142043"/>
            <a:ext cx="3810000" cy="3733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3886200"/>
            <a:ext cx="3759200" cy="2819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4855" y="187404"/>
            <a:ext cx="6705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Bitcoin Pizza Day!</a:t>
            </a:r>
          </a:p>
        </p:txBody>
      </p:sp>
    </p:spTree>
    <p:extLst>
      <p:ext uri="{BB962C8B-B14F-4D97-AF65-F5344CB8AC3E}">
        <p14:creationId xmlns:p14="http://schemas.microsoft.com/office/powerpoint/2010/main" val="97099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0" y="1828800"/>
            <a:ext cx="4267200" cy="426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828800"/>
            <a:ext cx="4751004" cy="42879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6800" y="416004"/>
            <a:ext cx="6705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20106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10515600" cy="4267200"/>
          </a:xfrm>
        </p:spPr>
        <p:txBody>
          <a:bodyPr/>
          <a:lstStyle/>
          <a:p>
            <a:pPr lvl="1"/>
            <a:r>
              <a:rPr lang="en-US" sz="2400" dirty="0"/>
              <a:t>The objective of our project is to observe and identify trends within the cryptocurrency world.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By analyzing historical and current data from various social API sources to identify potential factors influencing the price of cryptocurrencies.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Cryptocurrency relationships between social media are examined.</a:t>
            </a:r>
          </a:p>
          <a:p>
            <a:pPr lvl="1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66800" y="416004"/>
            <a:ext cx="67056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5673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28600" y="1549062"/>
            <a:ext cx="11430000" cy="3784938"/>
          </a:xfrm>
        </p:spPr>
        <p:txBody>
          <a:bodyPr>
            <a:normAutofit/>
          </a:bodyPr>
          <a:lstStyle/>
          <a:p>
            <a:pPr lvl="1"/>
            <a:r>
              <a:rPr lang="en-US" sz="3200" dirty="0"/>
              <a:t>Does the frequency of subscribers on a </a:t>
            </a:r>
            <a:r>
              <a:rPr lang="en-US" sz="3200" dirty="0" err="1"/>
              <a:t>Subreddit</a:t>
            </a:r>
            <a:r>
              <a:rPr lang="en-US" sz="3200" dirty="0"/>
              <a:t> have an effect on the price of cryptocurrencies?</a:t>
            </a:r>
          </a:p>
          <a:p>
            <a:pPr lvl="1"/>
            <a:r>
              <a:rPr lang="en-US" sz="3200" dirty="0"/>
              <a:t>Is there a correlation between tweet polarity and cryptocurrency price?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191000"/>
            <a:ext cx="4724400" cy="251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648200"/>
            <a:ext cx="3110757" cy="18453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854" y="187404"/>
            <a:ext cx="1179714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Media Influences on </a:t>
            </a:r>
            <a:r>
              <a:rPr lang="en-US" sz="60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Cryptomarket</a:t>
            </a:r>
            <a:endParaRPr lang="en-US" sz="6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81000" y="1114948"/>
            <a:ext cx="6629400" cy="5819252"/>
          </a:xfrm>
        </p:spPr>
        <p:txBody>
          <a:bodyPr numCol="2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3200" b="1" dirty="0"/>
              <a:t>Python Libraries</a:t>
            </a:r>
          </a:p>
          <a:p>
            <a:pPr lvl="1">
              <a:buFont typeface="Wingdings" charset="2"/>
              <a:buChar char="§"/>
            </a:pPr>
            <a:r>
              <a:rPr lang="en-US" sz="2800" dirty="0"/>
              <a:t>Vader</a:t>
            </a:r>
          </a:p>
          <a:p>
            <a:pPr lvl="1">
              <a:buFont typeface="Wingdings" charset="2"/>
              <a:buChar char="§"/>
            </a:pPr>
            <a:r>
              <a:rPr lang="en-US" sz="2800" dirty="0"/>
              <a:t>Got3</a:t>
            </a:r>
          </a:p>
          <a:p>
            <a:pPr lvl="1">
              <a:buFont typeface="Wingdings" charset="2"/>
              <a:buChar char="§"/>
            </a:pPr>
            <a:r>
              <a:rPr lang="en-US" sz="2800" dirty="0" err="1"/>
              <a:t>Matplotlib</a:t>
            </a:r>
            <a:endParaRPr lang="en-US" sz="2800" dirty="0"/>
          </a:p>
          <a:p>
            <a:pPr lvl="1">
              <a:buFont typeface="Wingdings" charset="2"/>
              <a:buChar char="§"/>
            </a:pPr>
            <a:r>
              <a:rPr lang="en-US" sz="2800" dirty="0" err="1"/>
              <a:t>Praw</a:t>
            </a:r>
            <a:endParaRPr lang="en-US" sz="2800" dirty="0"/>
          </a:p>
          <a:p>
            <a:pPr lvl="1">
              <a:buFont typeface="Wingdings" charset="2"/>
              <a:buChar char="§"/>
            </a:pPr>
            <a:r>
              <a:rPr lang="en-US" sz="2800" dirty="0" err="1"/>
              <a:t>Seaborn</a:t>
            </a:r>
            <a:endParaRPr lang="en-US" sz="2800" dirty="0"/>
          </a:p>
          <a:p>
            <a:pPr lvl="1">
              <a:buFont typeface="Wingdings" charset="2"/>
              <a:buChar char="§"/>
            </a:pPr>
            <a:r>
              <a:rPr lang="en-US" sz="2800" dirty="0" err="1"/>
              <a:t>Plotly</a:t>
            </a:r>
            <a:endParaRPr lang="en-US" sz="2800" dirty="0"/>
          </a:p>
          <a:p>
            <a:pPr lvl="1">
              <a:buFont typeface="Wingdings" charset="2"/>
              <a:buChar char="§"/>
            </a:pPr>
            <a:r>
              <a:rPr lang="en-US" sz="2800" dirty="0"/>
              <a:t>Pandas</a:t>
            </a:r>
          </a:p>
          <a:p>
            <a:pPr lvl="1">
              <a:buFont typeface="Wingdings" charset="2"/>
              <a:buChar char="§"/>
            </a:pPr>
            <a:r>
              <a:rPr lang="en-US" sz="2800" dirty="0" err="1"/>
              <a:t>Numpy</a:t>
            </a:r>
            <a:endParaRPr lang="en-US" sz="2800" dirty="0"/>
          </a:p>
          <a:p>
            <a:pPr lvl="1">
              <a:buFont typeface="Wingdings" charset="2"/>
              <a:buChar char="§"/>
            </a:pPr>
            <a:r>
              <a:rPr lang="en-US" sz="2800" dirty="0" err="1"/>
              <a:t>Statsmodels</a:t>
            </a:r>
            <a:endParaRPr lang="en-US" sz="2800" dirty="0"/>
          </a:p>
          <a:p>
            <a:pPr lvl="1">
              <a:buFont typeface="Wingdings" charset="2"/>
              <a:buChar char="§"/>
            </a:pPr>
            <a:r>
              <a:rPr lang="en-US" sz="2800" dirty="0" err="1"/>
              <a:t>Wordcloud</a:t>
            </a:r>
            <a:endParaRPr lang="en-US" sz="2900" dirty="0"/>
          </a:p>
          <a:p>
            <a:pPr>
              <a:buFont typeface="Wingdings" charset="2"/>
              <a:buChar char="§"/>
            </a:pPr>
            <a:r>
              <a:rPr lang="en-US" sz="3200" b="1" dirty="0"/>
              <a:t>Data Sources</a:t>
            </a:r>
          </a:p>
          <a:p>
            <a:pPr lvl="1">
              <a:buFont typeface="Wingdings" charset="2"/>
              <a:buChar char="§"/>
            </a:pPr>
            <a:r>
              <a:rPr lang="en-US" sz="2800" dirty="0"/>
              <a:t>Twitter</a:t>
            </a:r>
          </a:p>
          <a:p>
            <a:pPr lvl="1">
              <a:buFont typeface="Wingdings" charset="2"/>
              <a:buChar char="§"/>
            </a:pPr>
            <a:r>
              <a:rPr lang="en-US" sz="2800" dirty="0"/>
              <a:t>Reddit</a:t>
            </a:r>
          </a:p>
          <a:p>
            <a:pPr lvl="1">
              <a:buFont typeface="Wingdings" charset="2"/>
              <a:buChar char="§"/>
            </a:pPr>
            <a:r>
              <a:rPr lang="en-US" sz="2800" dirty="0" err="1"/>
              <a:t>Kaggle</a:t>
            </a:r>
            <a:endParaRPr lang="en-US" sz="2800" dirty="0"/>
          </a:p>
          <a:p>
            <a:pPr lvl="1">
              <a:buFont typeface="Wingdings" charset="2"/>
              <a:buChar char="§"/>
            </a:pPr>
            <a:r>
              <a:rPr lang="en-US" sz="2800" dirty="0" err="1"/>
              <a:t>Cryptocompare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28600"/>
            <a:ext cx="5105400" cy="335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3733800"/>
            <a:ext cx="5105400" cy="2874818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57400" y="235527"/>
            <a:ext cx="2514600" cy="10318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801437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2999" y="1066800"/>
            <a:ext cx="9703725" cy="685800"/>
          </a:xfrm>
        </p:spPr>
        <p:txBody>
          <a:bodyPr>
            <a:no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i="1" dirty="0"/>
              <a:t>a digital or virtual currency that uses cryptography for security </a:t>
            </a:r>
            <a:endParaRPr sz="2800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5000" y="1828800"/>
            <a:ext cx="5257800" cy="3733800"/>
          </a:xfrm>
        </p:spPr>
        <p:txBody>
          <a:bodyPr/>
          <a:lstStyle/>
          <a:p>
            <a:r>
              <a:rPr lang="en-US" sz="3200" b="1" dirty="0"/>
              <a:t>Disadvantages:</a:t>
            </a:r>
          </a:p>
          <a:p>
            <a:pPr lvl="1"/>
            <a:r>
              <a:rPr lang="en-US" dirty="0"/>
              <a:t>can be wiped out by a computer crash if a backup copy of holdings do not exist</a:t>
            </a:r>
          </a:p>
          <a:p>
            <a:pPr lvl="1"/>
            <a:r>
              <a:rPr lang="en-US" dirty="0"/>
              <a:t>exchange rate can fluctuate widely since prices are based on supply and demand</a:t>
            </a:r>
          </a:p>
          <a:p>
            <a:pPr lvl="1"/>
            <a:r>
              <a:rPr lang="en-US" dirty="0"/>
              <a:t>not prone to hacking</a:t>
            </a:r>
          </a:p>
          <a:p>
            <a:pPr lvl="1"/>
            <a:endParaRPr lang="en-US" dirty="0"/>
          </a:p>
          <a:p>
            <a:pPr lvl="1"/>
            <a:endParaRPr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726488" y="1752600"/>
            <a:ext cx="4568952" cy="3962400"/>
          </a:xfrm>
        </p:spPr>
        <p:txBody>
          <a:bodyPr/>
          <a:lstStyle/>
          <a:p>
            <a:r>
              <a:rPr lang="en-US" sz="3200" b="1" dirty="0"/>
              <a:t>Advantages:</a:t>
            </a:r>
          </a:p>
          <a:p>
            <a:pPr lvl="1"/>
            <a:r>
              <a:rPr lang="en-US" dirty="0"/>
              <a:t>difficult to counterfeit because of security feature</a:t>
            </a:r>
          </a:p>
          <a:p>
            <a:pPr lvl="1"/>
            <a:r>
              <a:rPr lang="en-US" dirty="0"/>
              <a:t>not issued by any central authority, rendering it theoretically immune to government interference or manipulation</a:t>
            </a:r>
          </a:p>
          <a:p>
            <a:pPr lvl="1"/>
            <a:r>
              <a:rPr lang="en-US" dirty="0"/>
              <a:t>easier to transfer and minimizes processing fees</a:t>
            </a:r>
          </a:p>
          <a:p>
            <a:pPr lvl="1"/>
            <a:endParaRPr lang="en-US" dirty="0"/>
          </a:p>
          <a:p>
            <a:pPr lvl="1"/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8500" b="25500"/>
          <a:stretch/>
        </p:blipFill>
        <p:spPr>
          <a:xfrm>
            <a:off x="6300355" y="4333113"/>
            <a:ext cx="4826000" cy="2133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40" y="4810887"/>
            <a:ext cx="3200400" cy="18082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304800"/>
            <a:ext cx="108966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But wait, what is </a:t>
            </a:r>
            <a:r>
              <a:rPr lang="en-US" sz="5400" b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 cryptocurrency?</a:t>
            </a:r>
            <a:endParaRPr lang="en-US" sz="5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A6F878-1FB2-4757-A016-48F8B833E0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3668932"/>
              </p:ext>
            </p:extLst>
          </p:nvPr>
        </p:nvGraphicFramePr>
        <p:xfrm>
          <a:off x="1524000" y="685800"/>
          <a:ext cx="97536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04800" y="700980"/>
            <a:ext cx="533400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000" b="1" dirty="0"/>
              <a:t>CRYPTOCURRENCY TERMS:</a:t>
            </a:r>
          </a:p>
          <a:p>
            <a:endParaRPr lang="en-US" sz="1600" b="1" dirty="0"/>
          </a:p>
          <a:p>
            <a:r>
              <a:rPr lang="en-US" b="1" dirty="0"/>
              <a:t>Mining- </a:t>
            </a:r>
            <a:r>
              <a:rPr lang="en-US" dirty="0"/>
              <a:t>running algorithms to confirm/verify transactions that happen on cryptocurrency networks. </a:t>
            </a:r>
          </a:p>
          <a:p>
            <a:r>
              <a:rPr lang="en-US" dirty="0"/>
              <a:t>Miners receive a fixed reward i.e. Bitcoins for every transaction verified. This is how new bitcoins are generated.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b="1" dirty="0" err="1"/>
              <a:t>Blockchain</a:t>
            </a:r>
            <a:r>
              <a:rPr lang="en-US" b="1" dirty="0"/>
              <a:t> </a:t>
            </a:r>
            <a:r>
              <a:rPr lang="mr-IN" b="1" dirty="0"/>
              <a:t>–</a:t>
            </a:r>
            <a:r>
              <a:rPr lang="en-US" b="1" dirty="0"/>
              <a:t> </a:t>
            </a:r>
            <a:r>
              <a:rPr lang="en-US" dirty="0"/>
              <a:t>digital ledger in which cryptocurrency transactions are recorded chronologically and publicly</a:t>
            </a:r>
          </a:p>
          <a:p>
            <a:r>
              <a:rPr lang="en-US" dirty="0"/>
              <a:t>- Every time information is accessed and  updated, the change is recorded and verified, then sealed off by encryption, unable to be edited again</a:t>
            </a:r>
          </a:p>
          <a:p>
            <a:endParaRPr lang="en-US" sz="1600" b="1" dirty="0"/>
          </a:p>
          <a:p>
            <a:endParaRPr lang="en-US" sz="1600" b="1" dirty="0"/>
          </a:p>
          <a:p>
            <a:endParaRPr lang="en-US" sz="1600" b="1" dirty="0"/>
          </a:p>
          <a:p>
            <a:r>
              <a:rPr lang="en-US" b="1" dirty="0"/>
              <a:t>Wallet-</a:t>
            </a:r>
            <a:r>
              <a:rPr lang="en-US" dirty="0"/>
              <a:t> software program where cryptocurrencies are stored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1000" y="111179"/>
            <a:ext cx="9636125" cy="10318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147319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20635"/>
            <a:ext cx="9525000" cy="4528820"/>
          </a:xfrm>
        </p:spPr>
        <p:txBody>
          <a:bodyPr numCol="2">
            <a:norm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sz="2800" b="1" dirty="0"/>
              <a:t>Bitcoin (BTC)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800" b="1" dirty="0" err="1"/>
              <a:t>Ethereum</a:t>
            </a:r>
            <a:r>
              <a:rPr lang="en-US" sz="2800" b="1" dirty="0"/>
              <a:t> (ETH)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800" b="1" dirty="0"/>
              <a:t>Ripple (XRP)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800" b="1" dirty="0"/>
              <a:t>Bitcoin Cash (BCH)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800" b="1" dirty="0" err="1"/>
              <a:t>Cardano</a:t>
            </a:r>
            <a:r>
              <a:rPr lang="en-US" sz="2800" b="1" dirty="0"/>
              <a:t> (ADA)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800" b="1" dirty="0" err="1"/>
              <a:t>Litecoin</a:t>
            </a:r>
            <a:r>
              <a:rPr lang="en-US" sz="2800" b="1" dirty="0"/>
              <a:t> (LTC)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800" b="1" dirty="0"/>
              <a:t>Stellar (XLM)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800" b="1" dirty="0"/>
              <a:t>NEO (NEO)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800" b="1" dirty="0"/>
              <a:t>EOS (EOS)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sz="2800" b="1" dirty="0"/>
              <a:t>NEM (NEM)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632" y="1593907"/>
            <a:ext cx="558800" cy="55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062" y="2179435"/>
            <a:ext cx="586740" cy="586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315" y="2848725"/>
            <a:ext cx="451485" cy="451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166" y="3479914"/>
            <a:ext cx="530860" cy="530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656" y="4112145"/>
            <a:ext cx="489172" cy="5308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18280" y="4725670"/>
            <a:ext cx="447040" cy="447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0632" y="5198169"/>
            <a:ext cx="721359" cy="7213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5000" y="1677463"/>
            <a:ext cx="518161" cy="5181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0560" y="2287688"/>
            <a:ext cx="447040" cy="4470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121" y="2872912"/>
            <a:ext cx="447040" cy="4470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700741"/>
            <a:ext cx="5026556" cy="277023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43000" y="365221"/>
            <a:ext cx="10668000" cy="11172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Top 10 Cryptocurrencies (2/1/18)</a:t>
            </a:r>
          </a:p>
        </p:txBody>
      </p:sp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86" y="1295400"/>
            <a:ext cx="12011185" cy="4572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066800" y="416004"/>
            <a:ext cx="9982200" cy="198515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3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</a:t>
            </a:r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Clean-Up </a:t>
            </a:r>
          </a:p>
          <a:p>
            <a:r>
              <a:rPr lang="en-US" sz="6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					&amp; Exploration</a:t>
            </a:r>
          </a:p>
        </p:txBody>
      </p:sp>
    </p:spTree>
    <p:extLst>
      <p:ext uri="{BB962C8B-B14F-4D97-AF65-F5344CB8AC3E}">
        <p14:creationId xmlns:p14="http://schemas.microsoft.com/office/powerpoint/2010/main" val="1084078125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98515-0C12-46CF-BC7C-69B4A13CD5FA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4873beb7-5857-4685-be1f-d57550cc96cc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5157</TotalTime>
  <Words>664</Words>
  <Application>Microsoft Office PowerPoint</Application>
  <PresentationFormat>Widescreen</PresentationFormat>
  <Paragraphs>115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Candara</vt:lpstr>
      <vt:lpstr>Consolas</vt:lpstr>
      <vt:lpstr>Mangal</vt:lpstr>
      <vt:lpstr>Wingdings</vt:lpstr>
      <vt:lpstr>Tech Computer 16x9</vt:lpstr>
      <vt:lpstr>Effects of Media on the Cryptocurrency Market</vt:lpstr>
      <vt:lpstr>PowerPoint Presentation</vt:lpstr>
      <vt:lpstr>PowerPoint Presentation</vt:lpstr>
      <vt:lpstr>PowerPoint Presentation</vt:lpstr>
      <vt:lpstr>Tools</vt:lpstr>
      <vt:lpstr>PowerPoint Presentation</vt:lpstr>
      <vt:lpstr>How it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Discussion/Post Mortem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acollier</dc:creator>
  <cp:lastModifiedBy>acollier</cp:lastModifiedBy>
  <cp:revision>55</cp:revision>
  <dcterms:created xsi:type="dcterms:W3CDTF">2018-02-02T01:29:14Z</dcterms:created>
  <dcterms:modified xsi:type="dcterms:W3CDTF">2018-02-10T18:49:18Z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